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6" r:id="rId9"/>
    <p:sldId id="263" r:id="rId10"/>
    <p:sldId id="278" r:id="rId11"/>
    <p:sldId id="264" r:id="rId12"/>
    <p:sldId id="277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0033CC"/>
    <a:srgbClr val="663300"/>
    <a:srgbClr val="996633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EC02C7-8BD0-47CB-9A87-51F6CBE37F6A}" type="datetimeFigureOut">
              <a:rPr lang="ru-RU" smtClean="0"/>
              <a:t>06.10.2017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6A1683-506F-4219-8E58-AD39E87A44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646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A1683-506F-4219-8E58-AD39E87A446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751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A1683-506F-4219-8E58-AD39E87A446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893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35139-3283-4E68-8C30-DD8BC698AA4D}" type="datetimeFigureOut">
              <a:rPr lang="ru-RU" smtClean="0"/>
              <a:t>06.10.2017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6256-9283-453B-A999-C15A1C85291C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1279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35139-3283-4E68-8C30-DD8BC698AA4D}" type="datetimeFigureOut">
              <a:rPr lang="ru-RU" smtClean="0"/>
              <a:t>06.10.2017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6256-9283-453B-A999-C15A1C852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35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35139-3283-4E68-8C30-DD8BC698AA4D}" type="datetimeFigureOut">
              <a:rPr lang="ru-RU" smtClean="0"/>
              <a:t>06.10.2017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6256-9283-453B-A999-C15A1C852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637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35139-3283-4E68-8C30-DD8BC698AA4D}" type="datetimeFigureOut">
              <a:rPr lang="ru-RU" smtClean="0"/>
              <a:t>06.10.2017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6256-9283-453B-A999-C15A1C85291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9994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35139-3283-4E68-8C30-DD8BC698AA4D}" type="datetimeFigureOut">
              <a:rPr lang="ru-RU" smtClean="0"/>
              <a:t>06.10.2017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6256-9283-453B-A999-C15A1C852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507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35139-3283-4E68-8C30-DD8BC698AA4D}" type="datetimeFigureOut">
              <a:rPr lang="ru-RU" smtClean="0"/>
              <a:t>06.10.2017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6256-9283-453B-A999-C15A1C85291C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59399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35139-3283-4E68-8C30-DD8BC698AA4D}" type="datetimeFigureOut">
              <a:rPr lang="ru-RU" smtClean="0"/>
              <a:t>06.10.2017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6256-9283-453B-A999-C15A1C852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931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35139-3283-4E68-8C30-DD8BC698AA4D}" type="datetimeFigureOut">
              <a:rPr lang="ru-RU" smtClean="0"/>
              <a:t>06.10.2017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6256-9283-453B-A999-C15A1C852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3488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35139-3283-4E68-8C30-DD8BC698AA4D}" type="datetimeFigureOut">
              <a:rPr lang="ru-RU" smtClean="0"/>
              <a:t>06.10.2017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6256-9283-453B-A999-C15A1C852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848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35139-3283-4E68-8C30-DD8BC698AA4D}" type="datetimeFigureOut">
              <a:rPr lang="ru-RU" smtClean="0"/>
              <a:t>06.10.2017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6256-9283-453B-A999-C15A1C852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86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35139-3283-4E68-8C30-DD8BC698AA4D}" type="datetimeFigureOut">
              <a:rPr lang="ru-RU" smtClean="0"/>
              <a:t>06.10.2017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6256-9283-453B-A999-C15A1C852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303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35139-3283-4E68-8C30-DD8BC698AA4D}" type="datetimeFigureOut">
              <a:rPr lang="ru-RU" smtClean="0"/>
              <a:t>06.10.2017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6256-9283-453B-A999-C15A1C852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27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35139-3283-4E68-8C30-DD8BC698AA4D}" type="datetimeFigureOut">
              <a:rPr lang="ru-RU" smtClean="0"/>
              <a:t>06.10.2017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6256-9283-453B-A999-C15A1C852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268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35139-3283-4E68-8C30-DD8BC698AA4D}" type="datetimeFigureOut">
              <a:rPr lang="ru-RU" smtClean="0"/>
              <a:t>06.10.2017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6256-9283-453B-A999-C15A1C852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540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35139-3283-4E68-8C30-DD8BC698AA4D}" type="datetimeFigureOut">
              <a:rPr lang="ru-RU" smtClean="0"/>
              <a:t>06.10.2017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6256-9283-453B-A999-C15A1C852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326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35139-3283-4E68-8C30-DD8BC698AA4D}" type="datetimeFigureOut">
              <a:rPr lang="ru-RU" smtClean="0"/>
              <a:t>06.10.2017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6256-9283-453B-A999-C15A1C852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139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35139-3283-4E68-8C30-DD8BC698AA4D}" type="datetimeFigureOut">
              <a:rPr lang="ru-RU" smtClean="0"/>
              <a:t>06.10.2017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46256-9283-453B-A999-C15A1C852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296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FCC99">
                <a:alpha val="60000"/>
              </a:srgbClr>
            </a:gs>
            <a:gs pos="100000">
              <a:schemeClr val="tx2">
                <a:lumMod val="75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2F35139-3283-4E68-8C30-DD8BC698AA4D}" type="datetimeFigureOut">
              <a:rPr lang="ru-RU" smtClean="0"/>
              <a:t>06.10.2017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AA46256-9283-453B-A999-C15A1C852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2240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0"/>
          <a:stretch/>
        </p:blipFill>
        <p:spPr>
          <a:xfrm>
            <a:off x="8741434" y="1"/>
            <a:ext cx="3450566" cy="2672456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1863306"/>
            <a:ext cx="12192000" cy="499469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</a:pPr>
            <a:r>
              <a:rPr lang="ru-RU" sz="3200" b="1" dirty="0">
                <a:solidFill>
                  <a:srgbClr val="FF0000"/>
                </a:solidFill>
              </a:rPr>
              <a:t>Иван Андреевич Шидловский (1822-1884)</a:t>
            </a:r>
            <a:r>
              <a:rPr lang="ru-RU" sz="3200" dirty="0">
                <a:solidFill>
                  <a:srgbClr val="FF0000"/>
                </a:solidFill>
              </a:rPr>
              <a:t/>
            </a:r>
            <a:br>
              <a:rPr lang="ru-RU" sz="3200" dirty="0">
                <a:solidFill>
                  <a:srgbClr val="FF0000"/>
                </a:solidFill>
              </a:rPr>
            </a:br>
            <a:r>
              <a:rPr lang="ru-RU" sz="3200" b="1" dirty="0">
                <a:solidFill>
                  <a:srgbClr val="FF0000"/>
                </a:solidFill>
              </a:rPr>
              <a:t>и судьба его библиотеки в </a:t>
            </a:r>
            <a:r>
              <a:rPr lang="ru-RU" sz="3200" b="1" dirty="0" smtClean="0">
                <a:solidFill>
                  <a:srgbClr val="FF0000"/>
                </a:solidFill>
              </a:rPr>
              <a:t>Казани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1400" b="1" dirty="0" err="1" smtClean="0">
                <a:solidFill>
                  <a:schemeClr val="bg1"/>
                </a:solidFill>
              </a:rPr>
              <a:t>юнусова</a:t>
            </a:r>
            <a:r>
              <a:rPr lang="ru-RU" sz="1400" b="1" dirty="0" smtClean="0">
                <a:solidFill>
                  <a:schemeClr val="bg1"/>
                </a:solidFill>
              </a:rPr>
              <a:t> </a:t>
            </a:r>
            <a:r>
              <a:rPr lang="ru-RU" sz="1400" b="1" dirty="0" err="1" smtClean="0">
                <a:solidFill>
                  <a:schemeClr val="bg1"/>
                </a:solidFill>
              </a:rPr>
              <a:t>Рушания</a:t>
            </a:r>
            <a:r>
              <a:rPr lang="ru-RU" sz="1400" b="1" dirty="0" smtClean="0">
                <a:solidFill>
                  <a:schemeClr val="bg1"/>
                </a:solidFill>
              </a:rPr>
              <a:t> </a:t>
            </a:r>
            <a:r>
              <a:rPr lang="ru-RU" sz="1400" b="1" dirty="0" err="1" smtClean="0">
                <a:solidFill>
                  <a:schemeClr val="bg1"/>
                </a:solidFill>
              </a:rPr>
              <a:t>камилевна</a:t>
            </a:r>
            <a:r>
              <a:rPr lang="ru-RU" sz="1400" b="1" dirty="0" smtClean="0">
                <a:solidFill>
                  <a:schemeClr val="bg1"/>
                </a:solidFill>
              </a:rPr>
              <a:t>, </a:t>
            </a:r>
            <a:br>
              <a:rPr lang="ru-RU" sz="1400" b="1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chemeClr val="bg1"/>
                </a:solidFill>
              </a:rPr>
              <a:t>зав. сектором русской и мировой литературы </a:t>
            </a:r>
            <a:br>
              <a:rPr lang="ru-RU" sz="1400" b="1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chemeClr val="bg1"/>
                </a:solidFill>
              </a:rPr>
              <a:t>отдела рукописей и редких книг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785004" y="1"/>
            <a:ext cx="8833449" cy="1311214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endParaRPr lang="ru-RU" b="1" i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ru-RU" b="1" i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3400" b="1" i="1" dirty="0" smtClean="0">
                <a:solidFill>
                  <a:srgbClr val="0070C0"/>
                </a:solidFill>
              </a:rPr>
              <a:t>Национальная </a:t>
            </a:r>
            <a:r>
              <a:rPr lang="ru-RU" sz="3400" b="1" i="1" dirty="0">
                <a:solidFill>
                  <a:srgbClr val="0070C0"/>
                </a:solidFill>
              </a:rPr>
              <a:t>библиотека Республики </a:t>
            </a:r>
            <a:r>
              <a:rPr lang="ru-RU" sz="3400" b="1" i="1" dirty="0" smtClean="0">
                <a:solidFill>
                  <a:srgbClr val="0070C0"/>
                </a:solidFill>
              </a:rPr>
              <a:t>Татарстан</a:t>
            </a:r>
          </a:p>
          <a:p>
            <a:pPr marL="0" indent="0" algn="ctr">
              <a:buNone/>
            </a:pP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  <a:p>
            <a:pPr marL="0" indent="0" algn="ctr">
              <a:buNone/>
            </a:pPr>
            <a:endParaRPr lang="ru-RU" b="1" dirty="0"/>
          </a:p>
          <a:p>
            <a:pPr marL="0" indent="0" algn="ctr">
              <a:buNone/>
            </a:pPr>
            <a:endParaRPr lang="ru-RU" b="1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78" y="207538"/>
            <a:ext cx="1464773" cy="2025588"/>
          </a:xfrm>
          <a:prstGeom prst="rect">
            <a:avLst/>
          </a:prstGeom>
          <a:solidFill>
            <a:schemeClr val="accent1">
              <a:lumMod val="40000"/>
              <a:lumOff val="60000"/>
              <a:alpha val="57000"/>
            </a:scheme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21248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98938" y="3727939"/>
            <a:ext cx="11526716" cy="3130062"/>
          </a:xfrm>
        </p:spPr>
        <p:txBody>
          <a:bodyPr>
            <a:normAutofit/>
          </a:bodyPr>
          <a:lstStyle/>
          <a:p>
            <a:pPr marL="0" lvl="0" indent="0" algn="just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Дом </a:t>
            </a:r>
            <a:r>
              <a:rPr lang="ru-RU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Месетникова-Чарушина</a:t>
            </a: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находится в старом центре Казани, на пересечении </a:t>
            </a: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Кремлевская с ул. </a:t>
            </a: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Чернышевского (д. N11/3). Дом 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бывшего городского головы </a:t>
            </a: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почетного гражданина Казани Анисима </a:t>
            </a:r>
            <a:r>
              <a:rPr lang="ru-RU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Месетникова</a:t>
            </a: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построен купцом </a:t>
            </a: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 Евреиновым (арх. П.Г. Пятницкий 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П.Т. Жуковский) в 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начале 19 века на месте снесенного дома на фундаменте с древним основанием, ханских еще времен. Затем после пожара в 1847 году был перестроен, а после появления </a:t>
            </a: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1890 году </a:t>
            </a: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пристройки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он выглядит примерно так, как сегодня. </a:t>
            </a: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100" dirty="0">
                <a:solidFill>
                  <a:srgbClr val="000000"/>
                </a:solidFill>
                <a:latin typeface="Verdana" panose="020B0604030504040204" pitchFamily="34" charset="0"/>
              </a:rPr>
              <a:t>   </a:t>
            </a:r>
            <a:endParaRPr lang="ru-RU" dirty="0"/>
          </a:p>
        </p:txBody>
      </p:sp>
      <p:pic>
        <p:nvPicPr>
          <p:cNvPr id="1028" name="Picture 4" descr="http://nik-rech.narod.ru/album_kazan/excursion/314/Image33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1488" y="-16556038"/>
            <a:ext cx="3067050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02924" cy="29014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" t="6168" r="1" b="4728"/>
          <a:stretch/>
        </p:blipFill>
        <p:spPr>
          <a:xfrm>
            <a:off x="5802924" y="0"/>
            <a:ext cx="6389076" cy="38586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2976141"/>
            <a:ext cx="5574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chemeClr val="bg1"/>
                </a:solidFill>
              </a:rPr>
              <a:t>Так выглядел Дом </a:t>
            </a:r>
            <a:r>
              <a:rPr lang="ru-RU" i="1" dirty="0" err="1" smtClean="0">
                <a:solidFill>
                  <a:schemeClr val="bg1"/>
                </a:solidFill>
              </a:rPr>
              <a:t>Месетникова</a:t>
            </a:r>
            <a:r>
              <a:rPr lang="ru-RU" i="1" dirty="0" smtClean="0">
                <a:solidFill>
                  <a:schemeClr val="bg1"/>
                </a:solidFill>
              </a:rPr>
              <a:t> в 1980-е гг.</a:t>
            </a:r>
            <a:endParaRPr lang="ru-RU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985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83577" y="69011"/>
            <a:ext cx="11280531" cy="672744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«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Продается в полном составе Библиотека для чтения И.А. Шидловского в г. Казани, приносящая от абонементов годового дохода более 2,000 р. сер.; а также особо Книжный магазин, при котором имеется и продажа нот.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Уплата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быть единовременно и с рассрочкою. Согласны и в половинную долю.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За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условиями обращаться к Ивану Андреевичу Шидловскому, живущему на Воскресенской улице в доме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Месетникова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Примечание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Абонементы на чтение принимаются безостановочно: выписка новых книг и журналов для пополнения библиотеки не прекращается и гг. подписчики будут удовлетворяться по-прежнему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Казанский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биржевой листок</a:t>
            </a:r>
            <a:r>
              <a:rPr lang="tt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1870 г.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959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6863" y="198408"/>
            <a:ext cx="11377246" cy="6580763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«... </a:t>
            </a:r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И если теперь, в одно прекрасное утро явится на нее иногородний покупатель, нагрузит ее на пароход и увезет, куда ему заблагорассудится, то это в полном смысле будет потеря для нашего города и притом такая потеря, которую и вознаградить в скором времени </a:t>
            </a:r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невозможно…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Таким образом эта библиотека, хотя и принадлежит частному лицу, но, находясь в самой тесной связи с одной из наиболее достойных внимания общественных потребностей, и составляя, по отношению к нашему городу, заметное явление в своем роде, – имеет право возбудить к себе полное внимание общества в настоящее время, когда является опасность лишиться ее совершенно…»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r">
              <a:buNone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Константин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Лаврский</a:t>
            </a:r>
          </a:p>
          <a:p>
            <a:pPr marL="0" indent="0" algn="r">
              <a:buNone/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Казанский биржевой листок. 1870. № 39, 17 мая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392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50303" t="26533" r="24898" b="14380"/>
          <a:stretch/>
        </p:blipFill>
        <p:spPr>
          <a:xfrm>
            <a:off x="6127311" y="0"/>
            <a:ext cx="5117342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27" y="0"/>
            <a:ext cx="4592127" cy="688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7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52294" t="18730" r="22226" b="13412"/>
          <a:stretch/>
        </p:blipFill>
        <p:spPr>
          <a:xfrm>
            <a:off x="1494527" y="0"/>
            <a:ext cx="4578470" cy="6858088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2008" t="18507" r="52629" b="14188"/>
          <a:stretch/>
        </p:blipFill>
        <p:spPr>
          <a:xfrm>
            <a:off x="6072997" y="0"/>
            <a:ext cx="4586661" cy="684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0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51074" t="18090" r="23995" b="14395"/>
          <a:stretch/>
        </p:blipFill>
        <p:spPr>
          <a:xfrm>
            <a:off x="1194685" y="3"/>
            <a:ext cx="4502054" cy="6857999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3212" t="27362" r="51124" b="3777"/>
          <a:stretch/>
        </p:blipFill>
        <p:spPr>
          <a:xfrm>
            <a:off x="6303277" y="3"/>
            <a:ext cx="4543776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53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23501" t="13552" r="24731" b="19208"/>
          <a:stretch/>
        </p:blipFill>
        <p:spPr>
          <a:xfrm>
            <a:off x="1322482" y="0"/>
            <a:ext cx="93865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9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794958" y="1311215"/>
            <a:ext cx="8660921" cy="502057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b="1" dirty="0"/>
              <a:t>Весной 1872 года И.А. Шидловский продал свою библиотеку Ивану Алексеевичу </a:t>
            </a:r>
            <a:r>
              <a:rPr lang="ru-RU" b="1" dirty="0" err="1" smtClean="0"/>
              <a:t>Шерстневу</a:t>
            </a:r>
            <a:r>
              <a:rPr lang="ru-RU" b="1" dirty="0" smtClean="0"/>
              <a:t> (? –1877).</a:t>
            </a:r>
          </a:p>
          <a:p>
            <a:pPr>
              <a:lnSpc>
                <a:spcPct val="150000"/>
              </a:lnSpc>
            </a:pPr>
            <a:endParaRPr lang="ru-RU" dirty="0"/>
          </a:p>
        </p:txBody>
      </p:sp>
      <p:sp>
        <p:nvSpPr>
          <p:cNvPr id="5" name="Блок-схема: несколько документов 4"/>
          <p:cNvSpPr/>
          <p:nvPr/>
        </p:nvSpPr>
        <p:spPr>
          <a:xfrm>
            <a:off x="307428" y="244365"/>
            <a:ext cx="5249917" cy="2546132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b="1" i="1" dirty="0">
                <a:solidFill>
                  <a:schemeClr val="tx1">
                    <a:lumMod val="50000"/>
                  </a:schemeClr>
                </a:solidFill>
              </a:rPr>
              <a:t>Библиотека </a:t>
            </a:r>
            <a:endParaRPr lang="ru-RU" b="1" i="1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b="1" i="1" dirty="0" smtClean="0">
                <a:solidFill>
                  <a:schemeClr val="tx1">
                    <a:lumMod val="50000"/>
                  </a:schemeClr>
                </a:solidFill>
              </a:rPr>
              <a:t>Ивана Андреевича</a:t>
            </a:r>
            <a:r>
              <a:rPr lang="ru-RU" b="1" i="1" dirty="0">
                <a:solidFill>
                  <a:schemeClr val="tx1">
                    <a:lumMod val="50000"/>
                  </a:schemeClr>
                </a:solidFill>
              </a:rPr>
              <a:t> Шидловского </a:t>
            </a:r>
            <a:endParaRPr lang="ru-RU" b="1" i="1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b="1" i="1" dirty="0" smtClean="0">
                <a:solidFill>
                  <a:schemeClr val="tx1">
                    <a:lumMod val="50000"/>
                  </a:schemeClr>
                </a:solidFill>
              </a:rPr>
              <a:t>в </a:t>
            </a:r>
            <a:r>
              <a:rPr lang="ru-RU" b="1" i="1" dirty="0">
                <a:solidFill>
                  <a:schemeClr val="tx1">
                    <a:lumMod val="50000"/>
                  </a:schemeClr>
                </a:solidFill>
              </a:rPr>
              <a:t>Казани (1864-1872)</a:t>
            </a:r>
          </a:p>
        </p:txBody>
      </p:sp>
    </p:spTree>
    <p:extLst>
      <p:ext uri="{BB962C8B-B14F-4D97-AF65-F5344CB8AC3E}">
        <p14:creationId xmlns:p14="http://schemas.microsoft.com/office/powerpoint/2010/main" val="91039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15991" y="685800"/>
            <a:ext cx="10929669" cy="580126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32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январе 1882 года умирает </a:t>
            </a:r>
            <a:r>
              <a:rPr lang="ru-RU" sz="32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жена И.А. Шидловского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первых числах </a:t>
            </a:r>
            <a:r>
              <a:rPr lang="ru-RU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февраля 1884 года Иван Андреевич по делам службы отправился за Волгу, где сильно простудился. </a:t>
            </a:r>
            <a:endParaRPr lang="ru-RU" sz="3200" b="1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32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понедельник </a:t>
            </a:r>
            <a:r>
              <a:rPr lang="ru-RU" sz="32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февраля 1884 года </a:t>
            </a:r>
            <a:r>
              <a:rPr lang="ru-RU" sz="32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скончался </a:t>
            </a:r>
            <a:r>
              <a:rPr lang="ru-RU" sz="32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окружении домочадцев.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030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" t="796" r="1796" b="3538"/>
          <a:stretch/>
        </p:blipFill>
        <p:spPr>
          <a:xfrm>
            <a:off x="515948" y="0"/>
            <a:ext cx="4261449" cy="6822056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89191" y="181156"/>
            <a:ext cx="6987396" cy="188055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Успенский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Н.В. Сельский портной. Юрская формация. Федор Петрович. Картины из юрской эпохи: Рассказы из журнала «Отечественные записки».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1866.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48" t="808" r="2459" b="69927"/>
          <a:stretch/>
        </p:blipFill>
        <p:spPr>
          <a:xfrm>
            <a:off x="5221196" y="2370779"/>
            <a:ext cx="6555391" cy="371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62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5826" y="134006"/>
            <a:ext cx="11222966" cy="663772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«… </a:t>
            </a:r>
            <a:r>
              <a:rPr lang="ru-RU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Посетив до того времени, и после, многие города, мы – к сожалению – нигде не находили библиотек, сколько-нибудь оправдывавших свое название. Наконец, дожили мы до </a:t>
            </a:r>
            <a:r>
              <a:rPr lang="ru-RU" sz="1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счастия</a:t>
            </a:r>
            <a:r>
              <a:rPr lang="ru-RU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 найти городскую библиотеку в Казани, основанную в 1864 году и вполне усовершенствованную к 1866 году. Говорим о казанской библиотеке Ивана Андреевича Шидловского. Деятель этот взялся за дело с полным знанием его и достаточною </a:t>
            </a:r>
            <a:r>
              <a:rPr lang="ru-RU" sz="1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энергиею</a:t>
            </a:r>
            <a:r>
              <a:rPr lang="ru-RU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. Приобретя </a:t>
            </a:r>
            <a:r>
              <a:rPr lang="ru-RU" sz="1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покупкою</a:t>
            </a:r>
            <a:r>
              <a:rPr lang="ru-RU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 бестактное сборище книг, он привел его в надлежащий порядок и дополнил так, что в настоящее время никто из разнородных жителей Казани не остается и не может остаться неудовлетворенным. Сверх того, библиотеку эту можно назвать в прямом и полном смысле книгохранилищем, так как все книги, до 2 тысяч названий и 5 тысяч томов, обернуты в чистую бумагу, на которой наклеены надписи заглавий, годов и авторов. Как-то особенно приятно взглянуть на этот чистый наряд, –  книги точно барышни какие, одетые все в белые платья и готовые явиться в свет</a:t>
            </a:r>
            <a:r>
              <a:rPr lang="ru-RU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  <a:p>
            <a:pPr marL="0" indent="0" algn="r">
              <a:buNone/>
            </a:pPr>
            <a:r>
              <a:rPr lang="ru-RU" sz="1800" b="1" i="1" dirty="0" smtClean="0"/>
              <a:t>Неизвестный автор</a:t>
            </a:r>
          </a:p>
          <a:p>
            <a:pPr marL="0" indent="0" algn="r">
              <a:buNone/>
            </a:pPr>
            <a:r>
              <a:rPr lang="ru-RU" sz="1800" b="1" dirty="0" smtClean="0"/>
              <a:t>Биржевые Ведомости. 1866, № </a:t>
            </a:r>
            <a:r>
              <a:rPr lang="ru-RU" sz="1800" b="1" dirty="0"/>
              <a:t>18 от 23 </a:t>
            </a:r>
            <a:r>
              <a:rPr lang="ru-RU" sz="1800" b="1" dirty="0" smtClean="0"/>
              <a:t>января.</a:t>
            </a:r>
            <a:endParaRPr lang="ru-RU" sz="1800" b="1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45"/>
          <a:stretch/>
        </p:blipFill>
        <p:spPr>
          <a:xfrm>
            <a:off x="1089704" y="5391625"/>
            <a:ext cx="4421876" cy="138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14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" t="-154" r="-567" b="770"/>
          <a:stretch/>
        </p:blipFill>
        <p:spPr>
          <a:xfrm>
            <a:off x="163483" y="94891"/>
            <a:ext cx="11953885" cy="49946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" t="7739" r="80165" b="65307"/>
          <a:stretch/>
        </p:blipFill>
        <p:spPr>
          <a:xfrm>
            <a:off x="4080293" y="3899139"/>
            <a:ext cx="3930813" cy="288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9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05443" y="69012"/>
            <a:ext cx="11360988" cy="671135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i="1" dirty="0" err="1" smtClean="0"/>
              <a:t>Адамюк</a:t>
            </a:r>
            <a:r>
              <a:rPr lang="ru-RU" sz="2400" b="1" i="1" dirty="0" smtClean="0"/>
              <a:t> </a:t>
            </a:r>
            <a:r>
              <a:rPr lang="ru-RU" sz="2400" b="1" i="1" dirty="0"/>
              <a:t>Е.В. К учению о внутриглазном кровообращении и давлении: Написал для получения степени доктора медицины ординатор глазного отделения Госпитальной клиники </a:t>
            </a:r>
            <a:r>
              <a:rPr lang="ru-RU" sz="2400" b="1" i="1" dirty="0" err="1"/>
              <a:t>Емилиан</a:t>
            </a:r>
            <a:r>
              <a:rPr lang="ru-RU" sz="2400" b="1" i="1" dirty="0"/>
              <a:t> </a:t>
            </a:r>
            <a:r>
              <a:rPr lang="ru-RU" sz="2400" b="1" i="1" dirty="0" err="1"/>
              <a:t>Адамюк</a:t>
            </a:r>
            <a:r>
              <a:rPr lang="ru-RU" sz="2400" b="1" i="1" dirty="0"/>
              <a:t>. – Казань: Унив. тип., 1867. – 95 с. </a:t>
            </a:r>
            <a:endParaRPr lang="ru-RU" sz="2400" b="1" i="1" dirty="0" smtClean="0"/>
          </a:p>
          <a:p>
            <a:pPr marL="0" indent="0" algn="just">
              <a:buNone/>
            </a:pPr>
            <a:r>
              <a:rPr lang="ru-RU" sz="2400" u="sng" dirty="0" smtClean="0"/>
              <a:t>Книжные знаки: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i="1" dirty="0" smtClean="0">
                <a:solidFill>
                  <a:srgbClr val="0033CC"/>
                </a:solidFill>
              </a:rPr>
              <a:t>«</a:t>
            </a:r>
            <a:r>
              <a:rPr lang="ru-RU" sz="2400" i="1" dirty="0">
                <a:solidFill>
                  <a:srgbClr val="0033CC"/>
                </a:solidFill>
              </a:rPr>
              <a:t>Из библиотеки И.А</a:t>
            </a:r>
            <a:r>
              <a:rPr lang="ru-RU" sz="2400" i="1" dirty="0" smtClean="0">
                <a:solidFill>
                  <a:srgbClr val="0033CC"/>
                </a:solidFill>
              </a:rPr>
              <a:t>. Шидловского </a:t>
            </a:r>
            <a:r>
              <a:rPr lang="ru-RU" sz="2400" i="1" dirty="0">
                <a:solidFill>
                  <a:srgbClr val="0033CC"/>
                </a:solidFill>
              </a:rPr>
              <a:t>в Казани. № 1482</a:t>
            </a:r>
            <a:r>
              <a:rPr lang="ru-RU" sz="2400" i="1" dirty="0" smtClean="0">
                <a:solidFill>
                  <a:srgbClr val="0033CC"/>
                </a:solidFill>
              </a:rPr>
              <a:t>»</a:t>
            </a:r>
            <a:r>
              <a:rPr lang="ru-RU" sz="2400" dirty="0" smtClean="0">
                <a:solidFill>
                  <a:srgbClr val="0033CC"/>
                </a:solidFill>
              </a:rPr>
              <a:t>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Рельефная </a:t>
            </a:r>
            <a: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печать на третьей странице: </a:t>
            </a:r>
            <a:r>
              <a:rPr lang="ru-RU" sz="2400" dirty="0">
                <a:solidFill>
                  <a:srgbClr val="0033CC"/>
                </a:solidFill>
              </a:rPr>
              <a:t>«</a:t>
            </a:r>
            <a:r>
              <a:rPr lang="ru-RU" sz="2400" i="1" dirty="0">
                <a:solidFill>
                  <a:srgbClr val="0033CC"/>
                </a:solidFill>
              </a:rPr>
              <a:t>Библиотека и книжный магазин А.А. </a:t>
            </a:r>
            <a:r>
              <a:rPr lang="ru-RU" sz="2400" i="1" dirty="0" err="1">
                <a:solidFill>
                  <a:srgbClr val="0033CC"/>
                </a:solidFill>
              </a:rPr>
              <a:t>Шерстневой</a:t>
            </a:r>
            <a:r>
              <a:rPr lang="ru-RU" sz="2400" i="1" dirty="0">
                <a:solidFill>
                  <a:srgbClr val="0033CC"/>
                </a:solidFill>
              </a:rPr>
              <a:t> в Казани</a:t>
            </a:r>
            <a:r>
              <a:rPr lang="ru-RU" sz="2400" i="1" dirty="0" smtClean="0">
                <a:solidFill>
                  <a:srgbClr val="0033CC"/>
                </a:solidFill>
              </a:rPr>
              <a:t>»</a:t>
            </a:r>
            <a:r>
              <a:rPr lang="ru-RU" sz="2400" dirty="0" smtClean="0">
                <a:solidFill>
                  <a:srgbClr val="0033CC"/>
                </a:solidFill>
              </a:rPr>
              <a:t>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i="1" dirty="0" smtClean="0">
                <a:solidFill>
                  <a:srgbClr val="0033CC"/>
                </a:solidFill>
              </a:rPr>
              <a:t>«</a:t>
            </a:r>
            <a:r>
              <a:rPr lang="ru-RU" sz="2400" i="1" dirty="0">
                <a:solidFill>
                  <a:srgbClr val="0033CC"/>
                </a:solidFill>
              </a:rPr>
              <a:t>Казань. 1879. Библиотеки </a:t>
            </a:r>
            <a:r>
              <a:rPr lang="ru-RU" sz="2400" i="1" dirty="0" smtClean="0">
                <a:solidFill>
                  <a:srgbClr val="0033CC"/>
                </a:solidFill>
              </a:rPr>
              <a:t>К.Я</a:t>
            </a:r>
            <a:r>
              <a:rPr lang="ru-RU" sz="2400" i="1" dirty="0">
                <a:solidFill>
                  <a:srgbClr val="0033CC"/>
                </a:solidFill>
              </a:rPr>
              <a:t>. Михайлова. № 3638 </a:t>
            </a:r>
            <a:r>
              <a:rPr lang="ru-RU" sz="2400" i="1" dirty="0" smtClean="0">
                <a:solidFill>
                  <a:srgbClr val="0033CC"/>
                </a:solidFill>
              </a:rPr>
              <a:t>4106»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Ш</a:t>
            </a: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тамп (круглый) с </a:t>
            </a:r>
            <a: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надписью </a:t>
            </a:r>
            <a:r>
              <a:rPr lang="ru-RU" sz="2400" i="1" dirty="0">
                <a:solidFill>
                  <a:srgbClr val="0033CC"/>
                </a:solidFill>
              </a:rPr>
              <a:t>«Библиотека им. Л.Н</a:t>
            </a:r>
            <a:r>
              <a:rPr lang="ru-RU" sz="2400" i="1" dirty="0" smtClean="0">
                <a:solidFill>
                  <a:srgbClr val="0033CC"/>
                </a:solidFill>
              </a:rPr>
              <a:t>. Толстого </a:t>
            </a:r>
            <a:r>
              <a:rPr lang="ru-RU" sz="2400" i="1" dirty="0">
                <a:solidFill>
                  <a:srgbClr val="0033CC"/>
                </a:solidFill>
              </a:rPr>
              <a:t>№ 15. РСФСР </a:t>
            </a:r>
            <a:r>
              <a:rPr lang="ru-RU" sz="2400" i="1" dirty="0" err="1" smtClean="0">
                <a:solidFill>
                  <a:srgbClr val="0033CC"/>
                </a:solidFill>
              </a:rPr>
              <a:t>Тат.ССР</a:t>
            </a:r>
            <a:r>
              <a:rPr lang="ru-RU" sz="2400" i="1" dirty="0" smtClean="0">
                <a:solidFill>
                  <a:srgbClr val="0033CC"/>
                </a:solidFill>
              </a:rPr>
              <a:t>»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Штамп (прямоугольный) </a:t>
            </a:r>
            <a:r>
              <a:rPr lang="ru-RU" sz="2400" i="1" dirty="0" smtClean="0">
                <a:solidFill>
                  <a:srgbClr val="0033CC"/>
                </a:solidFill>
              </a:rPr>
              <a:t>«Основное </a:t>
            </a:r>
            <a:r>
              <a:rPr lang="ru-RU" sz="2400" i="1" dirty="0">
                <a:solidFill>
                  <a:srgbClr val="0033CC"/>
                </a:solidFill>
              </a:rPr>
              <a:t>книгохранилище Центральной им. Ленина библиотеки </a:t>
            </a:r>
            <a:r>
              <a:rPr lang="ru-RU" sz="2400" i="1" dirty="0" err="1">
                <a:solidFill>
                  <a:srgbClr val="0033CC"/>
                </a:solidFill>
              </a:rPr>
              <a:t>АТат.ССР</a:t>
            </a:r>
            <a:r>
              <a:rPr lang="ru-RU" sz="2400" i="1" dirty="0">
                <a:solidFill>
                  <a:srgbClr val="0033CC"/>
                </a:solidFill>
              </a:rPr>
              <a:t> г</a:t>
            </a:r>
            <a:r>
              <a:rPr lang="ru-RU" sz="2400" i="1" dirty="0" smtClean="0">
                <a:solidFill>
                  <a:srgbClr val="0033CC"/>
                </a:solidFill>
              </a:rPr>
              <a:t>. Казань</a:t>
            </a:r>
            <a:r>
              <a:rPr lang="ru-RU" sz="2400" i="1" dirty="0">
                <a:solidFill>
                  <a:srgbClr val="0033CC"/>
                </a:solidFill>
              </a:rPr>
              <a:t>».</a:t>
            </a:r>
            <a:r>
              <a:rPr lang="ru-RU" sz="2400" dirty="0">
                <a:solidFill>
                  <a:srgbClr val="0033CC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533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837" y="1457864"/>
            <a:ext cx="6365996" cy="514134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996585" y="232913"/>
            <a:ext cx="6014501" cy="12249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i="1" dirty="0" smtClean="0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sz="3200" b="1" i="1" dirty="0">
              <a:solidFill>
                <a:srgbClr val="FF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54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780" y="58482"/>
            <a:ext cx="4609959" cy="671325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0"/>
            <a:ext cx="7427343" cy="685799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sz="2800" b="1" dirty="0">
                <a:solidFill>
                  <a:srgbClr val="C00000"/>
                </a:solidFill>
              </a:rPr>
              <a:t>Иван Андреевич Шидловский </a:t>
            </a:r>
            <a:endParaRPr lang="ru-RU" sz="2800" b="1" dirty="0" smtClean="0">
              <a:solidFill>
                <a:srgbClr val="C00000"/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родился 8 </a:t>
            </a:r>
            <a:r>
              <a:rPr lang="ru-RU" sz="2800" b="1" dirty="0">
                <a:solidFill>
                  <a:srgbClr val="C00000"/>
                </a:solidFill>
              </a:rPr>
              <a:t>марта 1822 года в </a:t>
            </a:r>
            <a:endParaRPr lang="ru-RU" sz="2800" b="1" dirty="0" smtClean="0">
              <a:solidFill>
                <a:srgbClr val="C00000"/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семье </a:t>
            </a:r>
            <a:r>
              <a:rPr lang="ru-RU" sz="2800" b="1" dirty="0">
                <a:solidFill>
                  <a:srgbClr val="C00000"/>
                </a:solidFill>
              </a:rPr>
              <a:t>небогатого дворянина </a:t>
            </a:r>
            <a:endParaRPr lang="ru-RU" sz="2800" b="1" dirty="0" smtClean="0">
              <a:solidFill>
                <a:srgbClr val="C00000"/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в </a:t>
            </a:r>
            <a:r>
              <a:rPr lang="ru-RU" sz="2800" b="1" dirty="0">
                <a:solidFill>
                  <a:srgbClr val="C00000"/>
                </a:solidFill>
              </a:rPr>
              <a:t>селении </a:t>
            </a:r>
            <a:r>
              <a:rPr lang="ru-RU" sz="2800" b="1" dirty="0" err="1">
                <a:solidFill>
                  <a:srgbClr val="C00000"/>
                </a:solidFill>
              </a:rPr>
              <a:t>Стржижеве</a:t>
            </a:r>
            <a:r>
              <a:rPr lang="ru-RU" sz="2800" b="1" dirty="0">
                <a:solidFill>
                  <a:srgbClr val="C00000"/>
                </a:solidFill>
              </a:rPr>
              <a:t> </a:t>
            </a:r>
            <a:endParaRPr lang="ru-RU" sz="2800" b="1" dirty="0" smtClean="0">
              <a:solidFill>
                <a:srgbClr val="C00000"/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2800" b="1" dirty="0" err="1" smtClean="0">
                <a:solidFill>
                  <a:srgbClr val="C00000"/>
                </a:solidFill>
              </a:rPr>
              <a:t>Грубешевского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>
                <a:solidFill>
                  <a:srgbClr val="C00000"/>
                </a:solidFill>
              </a:rPr>
              <a:t>уезда </a:t>
            </a:r>
            <a:endParaRPr lang="ru-RU" sz="2800" b="1" dirty="0" smtClean="0">
              <a:solidFill>
                <a:srgbClr val="C00000"/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2800" b="1" dirty="0" err="1" smtClean="0">
                <a:solidFill>
                  <a:srgbClr val="C00000"/>
                </a:solidFill>
              </a:rPr>
              <a:t>Сандомирской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>
                <a:solidFill>
                  <a:srgbClr val="C00000"/>
                </a:solidFill>
              </a:rPr>
              <a:t>(позже </a:t>
            </a:r>
            <a:r>
              <a:rPr lang="ru-RU" sz="2800" b="1" dirty="0" err="1">
                <a:solidFill>
                  <a:srgbClr val="C00000"/>
                </a:solidFill>
              </a:rPr>
              <a:t>Радомской</a:t>
            </a:r>
            <a:r>
              <a:rPr lang="ru-RU" sz="2800" b="1" dirty="0">
                <a:solidFill>
                  <a:srgbClr val="C00000"/>
                </a:solidFill>
              </a:rPr>
              <a:t>) губернии Царства Польского.</a:t>
            </a:r>
          </a:p>
        </p:txBody>
      </p:sp>
    </p:spTree>
    <p:extLst>
      <p:ext uri="{BB962C8B-B14F-4D97-AF65-F5344CB8AC3E}">
        <p14:creationId xmlns:p14="http://schemas.microsoft.com/office/powerpoint/2010/main" val="418932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7804" y="103518"/>
            <a:ext cx="11455879" cy="6650966"/>
          </a:xfrm>
        </p:spPr>
        <p:txBody>
          <a:bodyPr>
            <a:norm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Осенью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1847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года Иван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Андреевич поступает в штат канцелярии Казанского военного губернатора.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апреле 1849 года его перемещают в Казанское губернское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правление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Ч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ерез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два года назначают помощником столоначальника Казанской комиссариатской комиссии. </a:t>
            </a:r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июле 1853 года И.А. Шидловского переводят в Пермь комиссаром местного военного госпиталя. </a:t>
            </a:r>
            <a:endParaRPr lang="ru-RU" sz="2400" b="1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26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августа 1855 года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женится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на Надежде Михайловне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Савицкой (около 1837–1882),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дочери советника Пермского губернского правления. </a:t>
            </a:r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1856 году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Иван Андреевич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возвращается обратно в Казань и служит комиссаром Казанского военного госпиталя.</a:t>
            </a:r>
          </a:p>
        </p:txBody>
      </p:sp>
    </p:spTree>
    <p:extLst>
      <p:ext uri="{BB962C8B-B14F-4D97-AF65-F5344CB8AC3E}">
        <p14:creationId xmlns:p14="http://schemas.microsoft.com/office/powerpoint/2010/main" val="147637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41872" y="138023"/>
            <a:ext cx="10826151" cy="6616459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Ч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астная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библиотека капитана Николая Ивановича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Кунавина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(1823– ?),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казначея Казанского училища военного ведомства. 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1861 и 1863 годах в Казани вышли «Каталоги библиотеки Н. И.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Кунавина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». 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1861 году его библиотека составляла 470 названий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книг,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а к 1863 году – 780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названий.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90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5" r="10393" b="3517"/>
          <a:stretch/>
        </p:blipFill>
        <p:spPr>
          <a:xfrm>
            <a:off x="901090" y="103430"/>
            <a:ext cx="3613081" cy="664077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361" y="103430"/>
            <a:ext cx="5939028" cy="53309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" t="1671" r="59925" b="68716"/>
          <a:stretch/>
        </p:blipFill>
        <p:spPr>
          <a:xfrm>
            <a:off x="6745856" y="3535178"/>
            <a:ext cx="4580626" cy="320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9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5" t="4780" r="2770" b="49811"/>
          <a:stretch/>
        </p:blipFill>
        <p:spPr>
          <a:xfrm rot="818468">
            <a:off x="6966473" y="494715"/>
            <a:ext cx="4173800" cy="585259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77002"/>
            <a:ext cx="7729268" cy="6679933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Вслед за открытием библиотеки в 1865 году был напечатан «Каталог книг библиотеки Ивана Андреевича Шидловского» (1159 названий </a:t>
            </a:r>
            <a:r>
              <a:rPr lang="ru-RU" sz="2400" b="1" dirty="0" smtClean="0">
                <a:solidFill>
                  <a:srgbClr val="C00000"/>
                </a:solidFill>
              </a:rPr>
              <a:t>книг). </a:t>
            </a:r>
          </a:p>
          <a:p>
            <a:r>
              <a:rPr lang="ru-RU" sz="2400" b="1" dirty="0" smtClean="0">
                <a:solidFill>
                  <a:srgbClr val="996633"/>
                </a:solidFill>
              </a:rPr>
              <a:t>В </a:t>
            </a:r>
            <a:r>
              <a:rPr lang="ru-RU" sz="2400" b="1" dirty="0">
                <a:solidFill>
                  <a:srgbClr val="996633"/>
                </a:solidFill>
              </a:rPr>
              <a:t>1866 году – «Первое прибавление к Каталогу библиотеки И.А. Шидловского» (701 название</a:t>
            </a:r>
            <a:r>
              <a:rPr lang="ru-RU" sz="2400" b="1" dirty="0" smtClean="0">
                <a:solidFill>
                  <a:srgbClr val="996633"/>
                </a:solidFill>
              </a:rPr>
              <a:t>). 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В </a:t>
            </a:r>
            <a:r>
              <a:rPr lang="ru-RU" sz="2400" b="1" dirty="0">
                <a:solidFill>
                  <a:srgbClr val="C00000"/>
                </a:solidFill>
              </a:rPr>
              <a:t>1868 году – «Основной каталог книг библиотеки И.А. Шидловского при книжном его магазине в Казани» (2301 </a:t>
            </a:r>
            <a:r>
              <a:rPr lang="ru-RU" sz="2400" b="1" dirty="0" smtClean="0">
                <a:solidFill>
                  <a:srgbClr val="C00000"/>
                </a:solidFill>
              </a:rPr>
              <a:t>название).</a:t>
            </a:r>
          </a:p>
          <a:p>
            <a:r>
              <a:rPr lang="ru-RU" sz="2400" b="1" dirty="0" smtClean="0">
                <a:solidFill>
                  <a:srgbClr val="996633"/>
                </a:solidFill>
              </a:rPr>
              <a:t>В </a:t>
            </a:r>
            <a:r>
              <a:rPr lang="ru-RU" sz="2400" b="1" dirty="0">
                <a:solidFill>
                  <a:srgbClr val="996633"/>
                </a:solidFill>
              </a:rPr>
              <a:t>1872 году – «Первое дополнение к Основному каталогу библиотеки И.А. Шидловского» </a:t>
            </a:r>
            <a:r>
              <a:rPr lang="ru-RU" sz="2400" b="1" dirty="0" smtClean="0">
                <a:solidFill>
                  <a:srgbClr val="996633"/>
                </a:solidFill>
              </a:rPr>
              <a:t>      (4003 названия</a:t>
            </a:r>
            <a:r>
              <a:rPr lang="ru-RU" sz="2400" b="1" dirty="0">
                <a:solidFill>
                  <a:srgbClr val="996633"/>
                </a:solidFill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267063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ри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" t="1512" r="3528" b="3239"/>
          <a:stretch>
            <a:fillRect/>
          </a:stretch>
        </p:blipFill>
        <p:spPr bwMode="auto">
          <a:xfrm>
            <a:off x="1490918" y="0"/>
            <a:ext cx="9352486" cy="6848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688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FCC99">
                <a:alpha val="78000"/>
              </a:srgbClr>
            </a:gs>
            <a:gs pos="100000">
              <a:schemeClr val="tx2">
                <a:lumMod val="75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6" t="2029" r="2526" b="27570"/>
          <a:stretch/>
        </p:blipFill>
        <p:spPr>
          <a:xfrm rot="21103852">
            <a:off x="1233428" y="283823"/>
            <a:ext cx="4400140" cy="627072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1" t="4442" r="10869" b="24492"/>
          <a:stretch/>
        </p:blipFill>
        <p:spPr>
          <a:xfrm rot="501222">
            <a:off x="6616456" y="308726"/>
            <a:ext cx="4292463" cy="6270728"/>
          </a:xfrm>
        </p:spPr>
      </p:pic>
    </p:spTree>
    <p:extLst>
      <p:ext uri="{BB962C8B-B14F-4D97-AF65-F5344CB8AC3E}">
        <p14:creationId xmlns:p14="http://schemas.microsoft.com/office/powerpoint/2010/main" val="315597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895</TotalTime>
  <Words>878</Words>
  <Application>Microsoft Office PowerPoint</Application>
  <PresentationFormat>Широкоэкранный</PresentationFormat>
  <Paragraphs>58</Paragraphs>
  <Slides>22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Arial</vt:lpstr>
      <vt:lpstr>Calibri</vt:lpstr>
      <vt:lpstr>Century Gothic</vt:lpstr>
      <vt:lpstr>Times New Roman</vt:lpstr>
      <vt:lpstr>Verdana</vt:lpstr>
      <vt:lpstr>Wingdings</vt:lpstr>
      <vt:lpstr>Wingdings 3</vt:lpstr>
      <vt:lpstr>Сектор</vt:lpstr>
      <vt:lpstr>Иван Андреевич Шидловский (1822-1884) и судьба его библиотеки в Казани  юнусова Рушания камилевна,  зав. сектором русской и мировой литературы  отдела рукописей и редких книг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59</cp:revision>
  <dcterms:created xsi:type="dcterms:W3CDTF">2017-05-23T11:06:59Z</dcterms:created>
  <dcterms:modified xsi:type="dcterms:W3CDTF">2017-10-06T08:16:49Z</dcterms:modified>
</cp:coreProperties>
</file>